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300" r:id="rId3"/>
    <p:sldId id="291" r:id="rId4"/>
    <p:sldId id="303" r:id="rId5"/>
    <p:sldId id="304" r:id="rId6"/>
    <p:sldId id="305" r:id="rId7"/>
    <p:sldId id="299" r:id="rId8"/>
    <p:sldId id="257" r:id="rId9"/>
    <p:sldId id="282" r:id="rId10"/>
    <p:sldId id="276" r:id="rId11"/>
    <p:sldId id="285" r:id="rId12"/>
    <p:sldId id="287" r:id="rId13"/>
    <p:sldId id="288" r:id="rId14"/>
    <p:sldId id="297" r:id="rId15"/>
    <p:sldId id="298" r:id="rId16"/>
    <p:sldId id="289" r:id="rId17"/>
    <p:sldId id="277" r:id="rId18"/>
    <p:sldId id="301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B7524D"/>
    <a:srgbClr val="F8CECC"/>
    <a:srgbClr val="4472C3"/>
    <a:srgbClr val="DC2680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/>
    <p:restoredTop sz="96296"/>
  </p:normalViewPr>
  <p:slideViewPr>
    <p:cSldViewPr snapToGrid="0" snapToObjects="1">
      <p:cViewPr varScale="1">
        <p:scale>
          <a:sx n="127" d="100"/>
          <a:sy n="127" d="100"/>
        </p:scale>
        <p:origin x="11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E85A5-2143-1345-BBA1-B32267CAF9B5}" type="datetimeFigureOut">
              <a:rPr lang="de-DE" smtClean="0"/>
              <a:t>02.08.20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924-6901-7B40-AEEB-356EC7962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0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29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55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53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138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01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326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136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67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543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35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175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118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540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818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25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8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988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65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10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49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29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31.01.20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Hot Topics in Networking - Simon Schwarz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33D1F4C7-E7FD-814C-996E-6B4DFE7BF75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6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07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48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87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61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55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6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35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.vox-cdn.com/thumbor/nQ5aqmJ_DA5-Dsm82McDmyHr2dM=/0x84:1600x984/1600x900/cdn.vox-cdn.com/uploads/chorus_image/image/49054581/akrales_160307_0970_a_0127.0.0.0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2BC39156-4703-7243-9D59-806855BB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6FD558B8-D733-3343-873E-C916CECF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Königin, Text, drinnen, verschiedene enthält.&#10;&#10;Automatisch generierte Beschreibung">
            <a:extLst>
              <a:ext uri="{FF2B5EF4-FFF2-40B4-BE49-F238E27FC236}">
                <a16:creationId xmlns:a16="http://schemas.microsoft.com/office/drawing/2014/main" id="{3CE7CA0E-A00C-5047-B088-B51E4A4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37"/>
          <a:stretch/>
        </p:blipFill>
        <p:spPr>
          <a:xfrm>
            <a:off x="-1" y="-550718"/>
            <a:ext cx="9144000" cy="58545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015B21-20EB-EB40-AE1F-C10EE66B4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636347"/>
            <a:ext cx="9144000" cy="66501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Survey of Monte Carlo Tree Search Methods</a:t>
            </a:r>
          </a:p>
        </p:txBody>
      </p:sp>
      <p:sp>
        <p:nvSpPr>
          <p:cNvPr id="10" name="Datumsplatzhalter 5">
            <a:extLst>
              <a:ext uri="{FF2B5EF4-FFF2-40B4-BE49-F238E27FC236}">
                <a16:creationId xmlns:a16="http://schemas.microsoft.com/office/drawing/2014/main" id="{5AF3CDA1-278E-344B-A510-9A80CE74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</p:spTree>
    <p:extLst>
      <p:ext uri="{BB962C8B-B14F-4D97-AF65-F5344CB8AC3E}">
        <p14:creationId xmlns:p14="http://schemas.microsoft.com/office/powerpoint/2010/main" val="2094740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AMAF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10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26BCE71-17E2-7246-81C0-20F08FA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767" y="763612"/>
            <a:ext cx="5264365" cy="553619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7A61B4F-E171-6D46-9841-732D37217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33732"/>
            <a:ext cx="5001774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more nodes per simulation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 and actual choices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value: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AMAF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-score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A8406441-891F-044F-A745-D75B48A2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</p:spTree>
    <p:extLst>
      <p:ext uri="{BB962C8B-B14F-4D97-AF65-F5344CB8AC3E}">
        <p14:creationId xmlns:p14="http://schemas.microsoft.com/office/powerpoint/2010/main" val="16178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437A3F09-6BBD-B849-B2EA-23A2D4FE8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3" y="933732"/>
                <a:ext cx="8576247" cy="494970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RAVE – Combine UCT and AMAF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𝐴𝑀𝐴𝐹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𝐴𝑀𝐴𝐹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de-DE" sz="2200" dirty="0"/>
                  <a:t>       </a:t>
                </a:r>
              </a:p>
              <a:p>
                <a:pPr lvl="1"/>
                <a:r>
                  <a:rPr lang="de-DE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de-DE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</m:oMath>
                </a14:m>
                <a:endParaRPr lang="de-DE" sz="2200" dirty="0"/>
              </a:p>
              <a:p>
                <a:endParaRPr lang="de-DE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Equivalence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Parameter </a:t>
                </a:r>
                <a:r>
                  <a:rPr lang="de-DE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K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number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of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simulations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UCT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AMAF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have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equal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weight</a:t>
                </a:r>
                <a:endParaRPr lang="de-DE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Generalization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GRAVE –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modify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ancestor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selection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procedure</a:t>
                </a:r>
                <a:endParaRPr lang="en-US" sz="2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437A3F09-6BBD-B849-B2EA-23A2D4FE8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3" y="933732"/>
                <a:ext cx="8576247" cy="4949707"/>
              </a:xfrm>
              <a:blipFill>
                <a:blip r:embed="rId3"/>
                <a:stretch>
                  <a:fillRect l="-888" t="-10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AMAF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4BFBE87-8931-604B-8F07-49B6400EA63A}"/>
              </a:ext>
            </a:extLst>
          </p:cNvPr>
          <p:cNvCxnSpPr>
            <a:cxnSpLocks/>
          </p:cNvCxnSpPr>
          <p:nvPr/>
        </p:nvCxnSpPr>
        <p:spPr>
          <a:xfrm>
            <a:off x="6733309" y="1745673"/>
            <a:ext cx="629392" cy="522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D31D70B-AB04-D148-987E-7BBD2E6B2AF7}"/>
              </a:ext>
            </a:extLst>
          </p:cNvPr>
          <p:cNvSpPr txBox="1"/>
          <p:nvPr/>
        </p:nvSpPr>
        <p:spPr>
          <a:xfrm>
            <a:off x="5463791" y="2192891"/>
            <a:ext cx="3797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ancestor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which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</a:t>
            </a:r>
            <a:r>
              <a:rPr lang="de-DE" sz="20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  <a:endParaRPr lang="de-DE" sz="16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9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Avoidance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12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BF0BE29-F4A0-5844-B8EE-4241EF01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558366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Ignore negative results when encountering new nodes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unvisited node represents a loss, generate neighbors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Backpropagate only best-case scenario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(inverse) approach for overly optimistic evaluations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Spiel, Tisch enthält.&#10;&#10;Automatisch generierte Beschreibung">
            <a:extLst>
              <a:ext uri="{FF2B5EF4-FFF2-40B4-BE49-F238E27FC236}">
                <a16:creationId xmlns:a16="http://schemas.microsoft.com/office/drawing/2014/main" id="{3DB6C5A0-A57C-2244-B1CC-EE42A56F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62" y="948780"/>
            <a:ext cx="2691094" cy="4440721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6B86511-9B7E-6B4D-9A40-02F2425CE2B5}"/>
              </a:ext>
            </a:extLst>
          </p:cNvPr>
          <p:cNvCxnSpPr>
            <a:cxnSpLocks/>
          </p:cNvCxnSpPr>
          <p:nvPr/>
        </p:nvCxnSpPr>
        <p:spPr>
          <a:xfrm flipV="1">
            <a:off x="6309711" y="5376895"/>
            <a:ext cx="202887" cy="446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FC814FF-A2E5-2A49-9317-78A23E1F0137}"/>
              </a:ext>
            </a:extLst>
          </p:cNvPr>
          <p:cNvSpPr txBox="1"/>
          <p:nvPr/>
        </p:nvSpPr>
        <p:spPr>
          <a:xfrm>
            <a:off x="5503177" y="5803168"/>
            <a:ext cx="155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simulation</a:t>
            </a:r>
            <a:endParaRPr lang="de-DE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D8C621DA-9EFE-B948-B696-E10068B99BAD}"/>
              </a:ext>
            </a:extLst>
          </p:cNvPr>
          <p:cNvCxnSpPr>
            <a:cxnSpLocks/>
          </p:cNvCxnSpPr>
          <p:nvPr/>
        </p:nvCxnSpPr>
        <p:spPr>
          <a:xfrm flipH="1" flipV="1">
            <a:off x="7595455" y="5376894"/>
            <a:ext cx="321637" cy="5260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280A8E-D32F-BF47-90CD-499B65B3CDE1}"/>
              </a:ext>
            </a:extLst>
          </p:cNvPr>
          <p:cNvCxnSpPr>
            <a:cxnSpLocks/>
          </p:cNvCxnSpPr>
          <p:nvPr/>
        </p:nvCxnSpPr>
        <p:spPr>
          <a:xfrm flipV="1">
            <a:off x="8305514" y="5389502"/>
            <a:ext cx="340775" cy="519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BF52049-79B3-3549-AFDF-4246587D75D3}"/>
              </a:ext>
            </a:extLst>
          </p:cNvPr>
          <p:cNvSpPr txBox="1"/>
          <p:nvPr/>
        </p:nvSpPr>
        <p:spPr>
          <a:xfrm>
            <a:off x="7357907" y="5892977"/>
            <a:ext cx="155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generated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states</a:t>
            </a:r>
            <a:endParaRPr lang="de-DE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50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13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91B49D-EEC7-1243-8F95-7B80E5E5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33732"/>
            <a:ext cx="8730626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Problem: Many similar states and redundant paths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Solution: Use a novelty measure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nov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 nodes above a threshold are pruned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1: For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define a neighborhood of other nodes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2: Compare nodes in the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neighbohood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v,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giving us their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similarity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novelty</a:t>
            </a:r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3: Prune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if it is too similar to any other nodes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8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osmetisch enthält.&#10;&#10;Automatisch generierte Beschreibung">
            <a:extLst>
              <a:ext uri="{FF2B5EF4-FFF2-40B4-BE49-F238E27FC236}">
                <a16:creationId xmlns:a16="http://schemas.microsoft.com/office/drawing/2014/main" id="{4EB6E779-26F9-3A4D-8F80-EC8F1126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965" y="2431981"/>
            <a:ext cx="6306235" cy="32325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14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91B49D-EEC7-1243-8F95-7B80E5E5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4560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1: the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neighboorhood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srgbClr val="B7524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the union of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US" sz="2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left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siblings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parent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</a:p>
          <a:p>
            <a:pPr lvl="1"/>
            <a:r>
              <a:rPr lang="en-US" sz="2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siblings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neighborhood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13AB0EF-13E3-9947-AC4E-158394A5BDC3}"/>
              </a:ext>
            </a:extLst>
          </p:cNvPr>
          <p:cNvCxnSpPr>
            <a:cxnSpLocks/>
          </p:cNvCxnSpPr>
          <p:nvPr/>
        </p:nvCxnSpPr>
        <p:spPr>
          <a:xfrm>
            <a:off x="6339678" y="5626715"/>
            <a:ext cx="252711" cy="4917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819AFAB-A21D-E14B-B5D1-A72BC3C30704}"/>
              </a:ext>
            </a:extLst>
          </p:cNvPr>
          <p:cNvSpPr txBox="1"/>
          <p:nvPr/>
        </p:nvSpPr>
        <p:spPr>
          <a:xfrm>
            <a:off x="6339678" y="6069423"/>
            <a:ext cx="714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4820633-90CD-9241-9E00-BF1A8C93E84E}"/>
              </a:ext>
            </a:extLst>
          </p:cNvPr>
          <p:cNvCxnSpPr>
            <a:cxnSpLocks/>
          </p:cNvCxnSpPr>
          <p:nvPr/>
        </p:nvCxnSpPr>
        <p:spPr>
          <a:xfrm>
            <a:off x="6329403" y="4681088"/>
            <a:ext cx="890794" cy="1304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173B70D-6FF7-2E4D-BC94-708D22AD9AB7}"/>
              </a:ext>
            </a:extLst>
          </p:cNvPr>
          <p:cNvSpPr txBox="1"/>
          <p:nvPr/>
        </p:nvSpPr>
        <p:spPr>
          <a:xfrm>
            <a:off x="6942852" y="5952765"/>
            <a:ext cx="890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59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15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091B49D-EEC7-1243-8F95-7B80E5E508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4" y="945607"/>
                <a:ext cx="8706875" cy="547532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Step 2: Compare nodes in the neighborhood to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v,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giving us their similarity or novelty</a:t>
                </a:r>
              </a:p>
              <a:p>
                <a:endParaRPr lang="en-US" sz="2400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(Somewhat) more precisely: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𝑛𝑜𝑣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)) 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 size of the smallest set of predicates that are true for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v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false for all other nodes in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N(v)</a:t>
                </a: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𝑠𝑎𝑣𝑒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¬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𝑠𝑎𝑣𝑒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𝑁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𝑛𝑜𝑣</m:t>
                    </m:r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𝑣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  <m:d>
                          <m:dPr>
                            <m:ctrlP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=1</m:t>
                    </m:r>
                  </m:oMath>
                </a14:m>
                <a:endParaRPr lang="en-US" sz="2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Step 3: Prune all nodes with novelty</a:t>
                </a:r>
                <a:r>
                  <a:rPr lang="en-US" sz="2400" dirty="0">
                    <a:solidFill>
                      <a:schemeClr val="accent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larger than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𝑇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&gt;1</m:t>
                    </m:r>
                  </m:oMath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091B49D-EEC7-1243-8F95-7B80E5E50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4" y="945607"/>
                <a:ext cx="8706875" cy="5475321"/>
              </a:xfrm>
              <a:blipFill>
                <a:blip r:embed="rId3"/>
                <a:stretch>
                  <a:fillRect l="-875" t="-1617" r="-13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86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fik 35">
            <a:extLst>
              <a:ext uri="{FF2B5EF4-FFF2-40B4-BE49-F238E27FC236}">
                <a16:creationId xmlns:a16="http://schemas.microsoft.com/office/drawing/2014/main" id="{A71F8A67-8399-A44C-AB48-9AEF8E56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69" y="3322782"/>
            <a:ext cx="3921801" cy="3049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Evaluations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16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1BF0BE29-F4A0-5844-B8EE-4241EF01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4" y="933732"/>
                <a:ext cx="8769723" cy="547532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Terminal state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s</a:t>
                </a:r>
                <a:r>
                  <a:rPr lang="en-US" sz="24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T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has same value as starting point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s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0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it an improvement?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classify nearby objects: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(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state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, 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weight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w</a:t>
                </a:r>
                <a:r>
                  <a:rPr lang="en-US" sz="2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)</a:t>
                </a:r>
              </a:p>
              <a:p>
                <a:pPr lvl="1"/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A*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-Algorithm: distance to objects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d(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)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Add. value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∙(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𝑑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𝑖</m:t>
                        </m:r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 −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𝑑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𝑇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(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𝑖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)</m:t>
                        </m:r>
                      </m:sub>
                    </m:sSub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1BF0BE29-F4A0-5844-B8EE-4241EF01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4" y="933732"/>
                <a:ext cx="8769723" cy="5475321"/>
              </a:xfrm>
              <a:blipFill>
                <a:blip r:embed="rId4"/>
                <a:stretch>
                  <a:fillRect l="-868" t="-18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763A33D3-10B4-974F-B35B-592E8FDD92EF}"/>
              </a:ext>
            </a:extLst>
          </p:cNvPr>
          <p:cNvSpPr/>
          <p:nvPr/>
        </p:nvSpPr>
        <p:spPr>
          <a:xfrm>
            <a:off x="4190858" y="4607409"/>
            <a:ext cx="762284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83EA15E0-0A1A-054B-90BE-66FDE60EA211}"/>
              </a:ext>
            </a:extLst>
          </p:cNvPr>
          <p:cNvCxnSpPr>
            <a:cxnSpLocks/>
          </p:cNvCxnSpPr>
          <p:nvPr/>
        </p:nvCxnSpPr>
        <p:spPr>
          <a:xfrm flipV="1">
            <a:off x="5562600" y="3238960"/>
            <a:ext cx="146916" cy="8870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9ADD255F-02A8-4344-AED0-D424AFB58A01}"/>
              </a:ext>
            </a:extLst>
          </p:cNvPr>
          <p:cNvSpPr txBox="1"/>
          <p:nvPr/>
        </p:nvSpPr>
        <p:spPr>
          <a:xfrm>
            <a:off x="4934091" y="2869628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(A,20)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90DFFC0D-6454-B449-A545-F6868281EBDB}"/>
              </a:ext>
            </a:extLst>
          </p:cNvPr>
          <p:cNvCxnSpPr>
            <a:cxnSpLocks/>
          </p:cNvCxnSpPr>
          <p:nvPr/>
        </p:nvCxnSpPr>
        <p:spPr>
          <a:xfrm flipV="1">
            <a:off x="7048569" y="3238960"/>
            <a:ext cx="64880" cy="3694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B5C9607B-B820-BF4B-AD7A-2EC4A873E150}"/>
              </a:ext>
            </a:extLst>
          </p:cNvPr>
          <p:cNvSpPr txBox="1"/>
          <p:nvPr/>
        </p:nvSpPr>
        <p:spPr>
          <a:xfrm>
            <a:off x="6338025" y="2899593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(B,5)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CAAAE470-1E06-9F43-98B3-29E60E6EF043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8306751" y="3221101"/>
            <a:ext cx="139068" cy="239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C9C7989E-1527-B442-92E1-CF6415CB0070}"/>
              </a:ext>
            </a:extLst>
          </p:cNvPr>
          <p:cNvSpPr txBox="1"/>
          <p:nvPr/>
        </p:nvSpPr>
        <p:spPr>
          <a:xfrm>
            <a:off x="7531326" y="2851769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(B,10)</a:t>
            </a:r>
          </a:p>
        </p:txBody>
      </p:sp>
      <p:pic>
        <p:nvPicPr>
          <p:cNvPr id="34" name="Grafik 33" descr="Ein Bild, das Uhr enthält.&#10;&#10;Automatisch generierte Beschreibung">
            <a:extLst>
              <a:ext uri="{FF2B5EF4-FFF2-40B4-BE49-F238E27FC236}">
                <a16:creationId xmlns:a16="http://schemas.microsoft.com/office/drawing/2014/main" id="{437CC7A6-5B72-3844-AC83-23D688356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33" y="3303046"/>
            <a:ext cx="3920400" cy="30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1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Case: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AlphaGo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17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0ACE3A0-B737-2140-911A-CA97AC47A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92EF675-CC40-3246-8AAF-5BAE0719DB66}"/>
              </a:ext>
            </a:extLst>
          </p:cNvPr>
          <p:cNvSpPr/>
          <p:nvPr/>
        </p:nvSpPr>
        <p:spPr>
          <a:xfrm>
            <a:off x="0" y="6035842"/>
            <a:ext cx="767517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Source: 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https://cdn.vox-cdn.com/thumbor/nQ5aqmJ_DA5-Dsm82McDmyHr2dM=/0x84:1600x984/1600x900/cdn.vox-cdn.com/uploads/chorus_image/image/49054581/akrales_160307_0970_a_0127.0.0.0.png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(30.07.2020)</a:t>
            </a:r>
          </a:p>
        </p:txBody>
      </p:sp>
    </p:spTree>
    <p:extLst>
      <p:ext uri="{BB962C8B-B14F-4D97-AF65-F5344CB8AC3E}">
        <p14:creationId xmlns:p14="http://schemas.microsoft.com/office/powerpoint/2010/main" val="176311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Case: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AlphaGo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18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pic>
        <p:nvPicPr>
          <p:cNvPr id="4" name="Grafik 3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DE39CA67-B74C-1443-95B6-F1FC5C4B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8" y="3635763"/>
            <a:ext cx="9037122" cy="260778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3C3E006-28BA-EB4C-8A9C-7B6F3AFA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ML-System that beat some of the world’s greatest players in the game of Go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used in combination with neural networks</a:t>
            </a:r>
          </a:p>
          <a:p>
            <a:pPr lvl="1"/>
            <a:r>
              <a:rPr lang="en-US" sz="22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Lookahead search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combines policy networks and value networks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3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811B9C-926A-9A46-B41C-3D8E1933B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540621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– Search algorithm that combines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simulations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Addresses Exploration-Exploitation tradeoff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 well out of the box but can be extended and tailored to specifics of current domain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 techniques from statistics and probability theory</a:t>
            </a:r>
          </a:p>
          <a:p>
            <a:pPr lvl="1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famous application: games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AlphaGo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Foliennummernplatzhalter 7">
            <a:extLst>
              <a:ext uri="{FF2B5EF4-FFF2-40B4-BE49-F238E27FC236}">
                <a16:creationId xmlns:a16="http://schemas.microsoft.com/office/drawing/2014/main" id="{1FB1F040-1A5F-FD42-988A-36F71C3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19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C0CD278-CCB2-DB41-BDE1-2B0E99215440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umsplatzhalter 5">
            <a:extLst>
              <a:ext uri="{FF2B5EF4-FFF2-40B4-BE49-F238E27FC236}">
                <a16:creationId xmlns:a16="http://schemas.microsoft.com/office/drawing/2014/main" id="{6CC0421A-F3BB-3D47-B3D1-24AEC93F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FB671D82-30DC-644D-A376-CB50FD52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</p:spTree>
    <p:extLst>
      <p:ext uri="{BB962C8B-B14F-4D97-AF65-F5344CB8AC3E}">
        <p14:creationId xmlns:p14="http://schemas.microsoft.com/office/powerpoint/2010/main" val="202817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Outline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26DF5EA-BAAF-BB4A-BE1F-82AFC54F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 via Tic-Tac-Toe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Variations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Case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  <a:p>
            <a:pPr marL="457200" indent="-457200">
              <a:buFont typeface="+mj-lt"/>
              <a:buAutoNum type="arabicParenR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Datumsplatzhalter 5">
            <a:extLst>
              <a:ext uri="{FF2B5EF4-FFF2-40B4-BE49-F238E27FC236}">
                <a16:creationId xmlns:a16="http://schemas.microsoft.com/office/drawing/2014/main" id="{3420C920-6216-DF4E-BAF6-E46146AC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</p:spTree>
    <p:extLst>
      <p:ext uri="{BB962C8B-B14F-4D97-AF65-F5344CB8AC3E}">
        <p14:creationId xmlns:p14="http://schemas.microsoft.com/office/powerpoint/2010/main" val="53091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26DF5EA-BAAF-BB4A-BE1F-82AFC54F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 a game-playing agent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find good/best next move?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 represented as a game tree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represent (subset of) states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Still too large to check all actions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Idea: Combine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tentative rewards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refine “view” of the current game tree iteratively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Don’t overthink the term “game”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 applicable search algorithm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832FFB1-0568-F942-B60C-BE2DD7A9BC3F}"/>
              </a:ext>
            </a:extLst>
          </p:cNvPr>
          <p:cNvGrpSpPr/>
          <p:nvPr/>
        </p:nvGrpSpPr>
        <p:grpSpPr>
          <a:xfrm>
            <a:off x="5730899" y="1236184"/>
            <a:ext cx="3348800" cy="3958033"/>
            <a:chOff x="5647774" y="1236184"/>
            <a:chExt cx="3348800" cy="3958033"/>
          </a:xfrm>
        </p:grpSpPr>
        <p:pic>
          <p:nvPicPr>
            <p:cNvPr id="4" name="Grafik 3" descr="Ein Bild, das Objekt, Lampe, Spiel enthält.&#10;&#10;Automatisch generierte Beschreibung">
              <a:extLst>
                <a:ext uri="{FF2B5EF4-FFF2-40B4-BE49-F238E27FC236}">
                  <a16:creationId xmlns:a16="http://schemas.microsoft.com/office/drawing/2014/main" id="{0CA059F1-AB1E-C641-B536-EED9B45E0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489" y="2208013"/>
              <a:ext cx="3085085" cy="2986204"/>
            </a:xfrm>
            <a:prstGeom prst="rect">
              <a:avLst/>
            </a:prstGeom>
          </p:spPr>
        </p:pic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8E2D658E-275F-1A4F-A30A-C93ED625D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9482" y="1663783"/>
              <a:ext cx="115621" cy="6274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1DEC74E-E8FD-9146-B4BA-2C95E411E4A3}"/>
                </a:ext>
              </a:extLst>
            </p:cNvPr>
            <p:cNvSpPr txBox="1"/>
            <p:nvPr/>
          </p:nvSpPr>
          <p:spPr>
            <a:xfrm>
              <a:off x="6905705" y="1236184"/>
              <a:ext cx="1638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state</a:t>
              </a:r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of</a:t>
              </a:r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game</a:t>
              </a:r>
              <a:endPara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3003468-73C9-6248-B224-13EAFD72C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5896" y="2585545"/>
              <a:ext cx="383629" cy="2976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7855E3D-3F7E-0B4D-B7E8-8B1FE8FBB4F5}"/>
                </a:ext>
              </a:extLst>
            </p:cNvPr>
            <p:cNvSpPr txBox="1"/>
            <p:nvPr/>
          </p:nvSpPr>
          <p:spPr>
            <a:xfrm>
              <a:off x="5647774" y="2216213"/>
              <a:ext cx="1550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(legal)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action</a:t>
              </a:r>
              <a:endPara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5" name="Datumsplatzhalter 5">
            <a:extLst>
              <a:ext uri="{FF2B5EF4-FFF2-40B4-BE49-F238E27FC236}">
                <a16:creationId xmlns:a16="http://schemas.microsoft.com/office/drawing/2014/main" id="{3420C920-6216-DF4E-BAF6-E46146AC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</p:spTree>
    <p:extLst>
      <p:ext uri="{BB962C8B-B14F-4D97-AF65-F5344CB8AC3E}">
        <p14:creationId xmlns:p14="http://schemas.microsoft.com/office/powerpoint/2010/main" val="163023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in Tic-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Tac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Toe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4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Datumsplatzhalter 5">
            <a:extLst>
              <a:ext uri="{FF2B5EF4-FFF2-40B4-BE49-F238E27FC236}">
                <a16:creationId xmlns:a16="http://schemas.microsoft.com/office/drawing/2014/main" id="{CF8F1E33-9EF0-1243-A03B-598966AA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C31AB8-142B-AA4A-B6AA-49EF011C6D20}"/>
              </a:ext>
            </a:extLst>
          </p:cNvPr>
          <p:cNvGrpSpPr/>
          <p:nvPr/>
        </p:nvGrpSpPr>
        <p:grpSpPr>
          <a:xfrm>
            <a:off x="2669721" y="897208"/>
            <a:ext cx="5060779" cy="5402596"/>
            <a:chOff x="3744884" y="888262"/>
            <a:chExt cx="5060779" cy="5402596"/>
          </a:xfrm>
        </p:grpSpPr>
        <p:pic>
          <p:nvPicPr>
            <p:cNvPr id="9" name="Grafik 8" descr="Ein Bild, das Spiel enthält.&#10;&#10;Automatisch generierte Beschreibung">
              <a:extLst>
                <a:ext uri="{FF2B5EF4-FFF2-40B4-BE49-F238E27FC236}">
                  <a16:creationId xmlns:a16="http://schemas.microsoft.com/office/drawing/2014/main" id="{D26F373E-F5D9-5145-8154-3603E160C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2128" y="1909265"/>
              <a:ext cx="3633535" cy="3002400"/>
            </a:xfrm>
            <a:prstGeom prst="rect">
              <a:avLst/>
            </a:prstGeom>
          </p:spPr>
        </p:pic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1143FB67-408A-4F42-AC83-31A718D50705}"/>
                </a:ext>
              </a:extLst>
            </p:cNvPr>
            <p:cNvGrpSpPr/>
            <p:nvPr/>
          </p:nvGrpSpPr>
          <p:grpSpPr>
            <a:xfrm>
              <a:off x="3744884" y="888262"/>
              <a:ext cx="3307683" cy="5402596"/>
              <a:chOff x="1105593" y="912713"/>
              <a:chExt cx="3307683" cy="5402596"/>
            </a:xfrm>
          </p:grpSpPr>
          <p:pic>
            <p:nvPicPr>
              <p:cNvPr id="4" name="Grafik 3" descr="Ein Bild, das Bildschirm, Gebäude enthält.&#10;&#10;Automatisch generierte Beschreibung">
                <a:extLst>
                  <a:ext uri="{FF2B5EF4-FFF2-40B4-BE49-F238E27FC236}">
                    <a16:creationId xmlns:a16="http://schemas.microsoft.com/office/drawing/2014/main" id="{0443144A-F815-E04E-BDAD-11CAA857F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593" y="2339547"/>
                <a:ext cx="1197183" cy="1197183"/>
              </a:xfrm>
              <a:prstGeom prst="rect">
                <a:avLst/>
              </a:prstGeom>
            </p:spPr>
          </p:pic>
          <p:pic>
            <p:nvPicPr>
              <p:cNvPr id="11" name="Grafik 10" descr="Ein Bild, das Bildschirm, Gebäude enthält.&#10;&#10;Automatisch generierte Beschreibung">
                <a:extLst>
                  <a:ext uri="{FF2B5EF4-FFF2-40B4-BE49-F238E27FC236}">
                    <a16:creationId xmlns:a16="http://schemas.microsoft.com/office/drawing/2014/main" id="{926D1D2E-8C99-0540-9CDF-946C07457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4909" y="5116509"/>
                <a:ext cx="1198800" cy="1198800"/>
              </a:xfrm>
              <a:prstGeom prst="rect">
                <a:avLst/>
              </a:prstGeom>
            </p:spPr>
          </p:pic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67DE6E90-DBA2-A047-A2A1-61CFBBD8610D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2302776" y="2938139"/>
                <a:ext cx="1001533" cy="2691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>
                <a:extLst>
                  <a:ext uri="{FF2B5EF4-FFF2-40B4-BE49-F238E27FC236}">
                    <a16:creationId xmlns:a16="http://schemas.microsoft.com/office/drawing/2014/main" id="{D671600C-D69B-5C4C-A21A-7A396C2E5CED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3304309" y="4728258"/>
                <a:ext cx="415636" cy="3882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Grafik 32" descr="Ein Bild, das Bildschirm, Gebäude enthält.&#10;&#10;Automatisch generierte Beschreibung">
                <a:extLst>
                  <a:ext uri="{FF2B5EF4-FFF2-40B4-BE49-F238E27FC236}">
                    <a16:creationId xmlns:a16="http://schemas.microsoft.com/office/drawing/2014/main" id="{291B0130-26E8-CB4C-999A-B012538B0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9720" y="912713"/>
                <a:ext cx="1198800" cy="1198800"/>
              </a:xfrm>
              <a:prstGeom prst="rect">
                <a:avLst/>
              </a:prstGeom>
            </p:spPr>
          </p:pic>
          <p:cxnSp>
            <p:nvCxnSpPr>
              <p:cNvPr id="35" name="Gerade Verbindung 34">
                <a:extLst>
                  <a:ext uri="{FF2B5EF4-FFF2-40B4-BE49-F238E27FC236}">
                    <a16:creationId xmlns:a16="http://schemas.microsoft.com/office/drawing/2014/main" id="{9FB97994-FC91-6845-A145-3A09E3B3E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945" y="1928872"/>
                <a:ext cx="693331" cy="12321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B1A1257-D236-BF42-B613-9707BE024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 – Selection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107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in Tic-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Tac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Toe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5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Datumsplatzhalter 5">
            <a:extLst>
              <a:ext uri="{FF2B5EF4-FFF2-40B4-BE49-F238E27FC236}">
                <a16:creationId xmlns:a16="http://schemas.microsoft.com/office/drawing/2014/main" id="{CF8F1E33-9EF0-1243-A03B-598966AA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6E9A11A-CF78-FD40-8792-F52D7A8F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2 – Expansion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3 – Simulation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9E81D3F-6841-DF43-8AD6-F8AF3233BC0D}"/>
              </a:ext>
            </a:extLst>
          </p:cNvPr>
          <p:cNvGrpSpPr/>
          <p:nvPr/>
        </p:nvGrpSpPr>
        <p:grpSpPr>
          <a:xfrm>
            <a:off x="3165141" y="1257879"/>
            <a:ext cx="4689746" cy="4898372"/>
            <a:chOff x="4381887" y="1292018"/>
            <a:chExt cx="4689746" cy="4898372"/>
          </a:xfrm>
        </p:grpSpPr>
        <p:pic>
          <p:nvPicPr>
            <p:cNvPr id="6" name="Grafik 5" descr="Ein Bild, das Mann, sitzend, Tisch, Foto enthält.&#10;&#10;Automatisch generierte Beschreibung">
              <a:extLst>
                <a:ext uri="{FF2B5EF4-FFF2-40B4-BE49-F238E27FC236}">
                  <a16:creationId xmlns:a16="http://schemas.microsoft.com/office/drawing/2014/main" id="{3A085B5A-C5D9-3844-A59D-640A09A7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2833" y="1292018"/>
              <a:ext cx="3628800" cy="4889426"/>
            </a:xfrm>
            <a:prstGeom prst="rect">
              <a:avLst/>
            </a:prstGeom>
          </p:spPr>
        </p:pic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D671600C-D69B-5C4C-A21A-7A396C2E5CED}"/>
                </a:ext>
              </a:extLst>
            </p:cNvPr>
            <p:cNvCxnSpPr>
              <a:cxnSpLocks/>
            </p:cNvCxnSpPr>
            <p:nvPr/>
          </p:nvCxnSpPr>
          <p:spPr>
            <a:xfrm>
              <a:off x="5580687" y="5629580"/>
              <a:ext cx="1163013" cy="3622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fik 17" descr="Ein Bild, das Bildschirm, Gebäude, Spiel enthält.&#10;&#10;Automatisch generierte Beschreibung">
              <a:extLst>
                <a:ext uri="{FF2B5EF4-FFF2-40B4-BE49-F238E27FC236}">
                  <a16:creationId xmlns:a16="http://schemas.microsoft.com/office/drawing/2014/main" id="{0AD43484-519D-0A41-B8F8-6362DF638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887" y="4991590"/>
              <a:ext cx="1198800" cy="119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16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in Tic-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Tac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Toe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Datumsplatzhalter 5">
            <a:extLst>
              <a:ext uri="{FF2B5EF4-FFF2-40B4-BE49-F238E27FC236}">
                <a16:creationId xmlns:a16="http://schemas.microsoft.com/office/drawing/2014/main" id="{CF8F1E33-9EF0-1243-A03B-598966AA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6E9A11A-CF78-FD40-8792-F52D7A8F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4 – Backpropagation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Ball, Mann enthält.&#10;&#10;Automatisch generierte Beschreibung">
            <a:extLst>
              <a:ext uri="{FF2B5EF4-FFF2-40B4-BE49-F238E27FC236}">
                <a16:creationId xmlns:a16="http://schemas.microsoft.com/office/drawing/2014/main" id="{67D5A07E-776B-A649-A557-069F37D5C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14" y="1986209"/>
            <a:ext cx="3632400" cy="30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-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Variations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7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sp>
        <p:nvSpPr>
          <p:cNvPr id="8" name="Datumsplatzhalter 5">
            <a:extLst>
              <a:ext uri="{FF2B5EF4-FFF2-40B4-BE49-F238E27FC236}">
                <a16:creationId xmlns:a16="http://schemas.microsoft.com/office/drawing/2014/main" id="{CF8F1E33-9EF0-1243-A03B-598966AA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539DC11-58BE-5F49-9EE0-85E117286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33732"/>
            <a:ext cx="8599997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Tic-Tac-Toe: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shallow game tree:</a:t>
            </a:r>
            <a:r>
              <a:rPr lang="en-US" sz="22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short paths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narrow game tree: </a:t>
            </a: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 paths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meaningful states: </a:t>
            </a: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actually different game states</a:t>
            </a:r>
            <a:endParaRPr lang="en-US" sz="26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Need to generalize: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Selection Policy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885950" lvl="3" indent="-514350">
              <a:buFont typeface="+mj-lt"/>
              <a:buAutoNum type="alphaL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UCT [1]</a:t>
            </a:r>
          </a:p>
          <a:p>
            <a:pPr marL="1885950" lvl="3" indent="-514350">
              <a:buFont typeface="+mj-lt"/>
              <a:buAutoNum type="alphaL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AMAF and (G)RAVE [2,3,4]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 Evaluation</a:t>
            </a:r>
          </a:p>
          <a:p>
            <a:pPr marL="1885950" lvl="3" indent="-514350">
              <a:buFont typeface="+mj-lt"/>
              <a:buAutoNum type="alphaL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 Avoidance [5]</a:t>
            </a:r>
          </a:p>
          <a:p>
            <a:pPr marL="1885950" lvl="3" indent="-514350">
              <a:buFont typeface="+mj-lt"/>
              <a:buAutoNum type="alphaL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 Pruning [5]</a:t>
            </a:r>
          </a:p>
          <a:p>
            <a:pPr marL="1885950" lvl="3" indent="-514350">
              <a:buFont typeface="+mj-lt"/>
              <a:buAutoNum type="alphaL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Knowledge-Based Evaluations [5]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sp>
        <p:nvSpPr>
          <p:cNvPr id="4" name="Eckige Klammer rechts 3">
            <a:extLst>
              <a:ext uri="{FF2B5EF4-FFF2-40B4-BE49-F238E27FC236}">
                <a16:creationId xmlns:a16="http://schemas.microsoft.com/office/drawing/2014/main" id="{30D060C4-0273-BF48-8CDE-40959C316178}"/>
              </a:ext>
            </a:extLst>
          </p:cNvPr>
          <p:cNvSpPr/>
          <p:nvPr/>
        </p:nvSpPr>
        <p:spPr>
          <a:xfrm>
            <a:off x="5070764" y="1403499"/>
            <a:ext cx="103909" cy="623454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D3643E9-C7CB-3544-ADB7-02D5AE835BC1}"/>
              </a:ext>
            </a:extLst>
          </p:cNvPr>
          <p:cNvSpPr txBox="1"/>
          <p:nvPr/>
        </p:nvSpPr>
        <p:spPr>
          <a:xfrm>
            <a:off x="5216236" y="1465060"/>
            <a:ext cx="2483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</a:t>
            </a:r>
            <a:r>
              <a:rPr lang="de-DE" sz="22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2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simulations</a:t>
            </a:r>
            <a:endParaRPr lang="de-DE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Eckige Klammer rechts 10">
            <a:extLst>
              <a:ext uri="{FF2B5EF4-FFF2-40B4-BE49-F238E27FC236}">
                <a16:creationId xmlns:a16="http://schemas.microsoft.com/office/drawing/2014/main" id="{C11EC5FB-22D4-A047-9181-CD0215448503}"/>
              </a:ext>
            </a:extLst>
          </p:cNvPr>
          <p:cNvSpPr/>
          <p:nvPr/>
        </p:nvSpPr>
        <p:spPr>
          <a:xfrm>
            <a:off x="7382741" y="2088347"/>
            <a:ext cx="88323" cy="360808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B41345-DF2E-F945-B828-B25782CFEAC2}"/>
              </a:ext>
            </a:extLst>
          </p:cNvPr>
          <p:cNvSpPr txBox="1"/>
          <p:nvPr/>
        </p:nvSpPr>
        <p:spPr>
          <a:xfrm>
            <a:off x="7520792" y="1859699"/>
            <a:ext cx="119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useful</a:t>
            </a:r>
            <a:r>
              <a:rPr lang="de-DE" sz="22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200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endParaRPr lang="de-DE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6BAE6D6-9D7A-F04E-AD0C-F51061C02CA5}"/>
              </a:ext>
            </a:extLst>
          </p:cNvPr>
          <p:cNvSpPr txBox="1"/>
          <p:nvPr/>
        </p:nvSpPr>
        <p:spPr>
          <a:xfrm>
            <a:off x="6727031" y="2970178"/>
            <a:ext cx="28315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[1] Kocsis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Szepesvári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Bandit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Monte Carlo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Planning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</a:p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B94ED7-8BE3-E447-A946-76148EDF7EAA}"/>
              </a:ext>
            </a:extLst>
          </p:cNvPr>
          <p:cNvSpPr txBox="1"/>
          <p:nvPr/>
        </p:nvSpPr>
        <p:spPr>
          <a:xfrm>
            <a:off x="6734477" y="3505774"/>
            <a:ext cx="2059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[2]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Gelly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Silver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Combining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online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offline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UCT, 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2007</a:t>
            </a:r>
          </a:p>
          <a:p>
            <a:endParaRPr lang="de-DE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D905DE6-08F0-6244-BE8D-B93B4E87F020}"/>
              </a:ext>
            </a:extLst>
          </p:cNvPr>
          <p:cNvSpPr txBox="1"/>
          <p:nvPr/>
        </p:nvSpPr>
        <p:spPr>
          <a:xfrm>
            <a:off x="6734477" y="4100727"/>
            <a:ext cx="248577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[3]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Gelly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Silver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Monte-Carlo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search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rapid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action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computer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Go, </a:t>
            </a:r>
          </a:p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2011</a:t>
            </a:r>
          </a:p>
          <a:p>
            <a:endParaRPr lang="de-DE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F3DD660-619F-CE49-92B5-7AC1AED59A23}"/>
              </a:ext>
            </a:extLst>
          </p:cNvPr>
          <p:cNvSpPr txBox="1"/>
          <p:nvPr/>
        </p:nvSpPr>
        <p:spPr>
          <a:xfrm>
            <a:off x="6727031" y="4794660"/>
            <a:ext cx="2789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[4]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Cazenave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Generalized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Rapid Action Evaluation, </a:t>
            </a:r>
          </a:p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2015</a:t>
            </a:r>
          </a:p>
          <a:p>
            <a:endParaRPr lang="de-DE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021057E-5924-084D-89BC-4063CB84B3D5}"/>
              </a:ext>
            </a:extLst>
          </p:cNvPr>
          <p:cNvSpPr txBox="1"/>
          <p:nvPr/>
        </p:nvSpPr>
        <p:spPr>
          <a:xfrm>
            <a:off x="6727031" y="5310003"/>
            <a:ext cx="23024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[5] </a:t>
            </a:r>
            <a:r>
              <a:rPr lang="de-DE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Soemers</a:t>
            </a:r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al.:</a:t>
            </a:r>
          </a:p>
          <a:p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Enhancements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Real-Time Monte-Carlo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 in General Video Game </a:t>
            </a:r>
            <a:r>
              <a:rPr lang="de-DE" sz="11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Playing</a:t>
            </a:r>
            <a:r>
              <a:rPr lang="de-DE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  <a:p>
            <a:r>
              <a:rPr lang="de-DE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2016</a:t>
            </a:r>
          </a:p>
          <a:p>
            <a:endParaRPr lang="de-DE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3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UCT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8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C2EDEDE-6182-F646-BCCE-01F1580FD0AE}"/>
              </a:ext>
            </a:extLst>
          </p:cNvPr>
          <p:cNvGrpSpPr/>
          <p:nvPr/>
        </p:nvGrpSpPr>
        <p:grpSpPr>
          <a:xfrm>
            <a:off x="5424629" y="2676831"/>
            <a:ext cx="3594633" cy="3479420"/>
            <a:chOff x="5390762" y="1757511"/>
            <a:chExt cx="3594633" cy="3479420"/>
          </a:xfrm>
        </p:grpSpPr>
        <p:pic>
          <p:nvPicPr>
            <p:cNvPr id="9" name="Grafik 8" descr="Ein Bild, das Objekt, Lampe, Spiel enthält.&#10;&#10;Automatisch generierte Beschreibung">
              <a:extLst>
                <a:ext uri="{FF2B5EF4-FFF2-40B4-BE49-F238E27FC236}">
                  <a16:creationId xmlns:a16="http://schemas.microsoft.com/office/drawing/2014/main" id="{F649E69F-5280-CC4E-820A-10196956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0762" y="1757511"/>
              <a:ext cx="3594633" cy="347942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3FE53EE-F62E-9841-B927-2A5A7297B390}"/>
                </a:ext>
              </a:extLst>
            </p:cNvPr>
            <p:cNvSpPr txBox="1"/>
            <p:nvPr/>
          </p:nvSpPr>
          <p:spPr>
            <a:xfrm>
              <a:off x="5834882" y="2293829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256004-B370-B64D-B2AA-6EB08969355C}"/>
                </a:ext>
              </a:extLst>
            </p:cNvPr>
            <p:cNvSpPr txBox="1"/>
            <p:nvPr/>
          </p:nvSpPr>
          <p:spPr>
            <a:xfrm>
              <a:off x="7779438" y="2283355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3D95CC9-49D1-2B41-8705-1D4AA6C196C0}"/>
                </a:ext>
              </a:extLst>
            </p:cNvPr>
            <p:cNvSpPr txBox="1"/>
            <p:nvPr/>
          </p:nvSpPr>
          <p:spPr>
            <a:xfrm>
              <a:off x="6709974" y="2290296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739FD8A-CC54-3C45-9452-5FFC50899972}"/>
                </a:ext>
              </a:extLst>
            </p:cNvPr>
            <p:cNvSpPr txBox="1"/>
            <p:nvPr/>
          </p:nvSpPr>
          <p:spPr>
            <a:xfrm>
              <a:off x="6840493" y="1802667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C19307D-0208-8D43-ABC1-703A05065B70}"/>
                </a:ext>
              </a:extLst>
            </p:cNvPr>
            <p:cNvSpPr txBox="1"/>
            <p:nvPr/>
          </p:nvSpPr>
          <p:spPr>
            <a:xfrm>
              <a:off x="5850510" y="2815623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v‘</a:t>
              </a:r>
              <a:endParaRPr lang="de-DE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F0C6748-7DE7-B14B-B6CE-591455B1C3D2}"/>
                </a:ext>
              </a:extLst>
            </p:cNvPr>
            <p:cNvSpPr txBox="1"/>
            <p:nvPr/>
          </p:nvSpPr>
          <p:spPr>
            <a:xfrm>
              <a:off x="6853669" y="2823081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v‘‘</a:t>
              </a:r>
              <a:endParaRPr lang="de-DE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FE162F2-B661-8448-8D09-580027533014}"/>
                </a:ext>
              </a:extLst>
            </p:cNvPr>
            <p:cNvSpPr txBox="1"/>
            <p:nvPr/>
          </p:nvSpPr>
          <p:spPr>
            <a:xfrm>
              <a:off x="7874802" y="2823081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de-DE" sz="2400" baseline="30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(3)</a:t>
              </a:r>
              <a:endParaRPr lang="de-DE" sz="160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3569F7C3-87C4-6A4F-BFCE-99D0FABF6DA4}"/>
              </a:ext>
            </a:extLst>
          </p:cNvPr>
          <p:cNvSpPr txBox="1"/>
          <p:nvPr/>
        </p:nvSpPr>
        <p:spPr>
          <a:xfrm>
            <a:off x="7001008" y="1370945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s(v)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0393C5C-223B-244F-83B4-F27DB256E8D6}"/>
              </a:ext>
            </a:extLst>
          </p:cNvPr>
          <p:cNvSpPr txBox="1"/>
          <p:nvPr/>
        </p:nvSpPr>
        <p:spPr>
          <a:xfrm>
            <a:off x="7908651" y="136758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a(v)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9C4C968-AE34-164A-B36C-38006A818438}"/>
              </a:ext>
            </a:extLst>
          </p:cNvPr>
          <p:cNvSpPr txBox="1"/>
          <p:nvPr/>
        </p:nvSpPr>
        <p:spPr>
          <a:xfrm>
            <a:off x="7001008" y="179951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Q(v)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F35388E-54E6-EA47-B1F5-D12709D8F3B3}"/>
              </a:ext>
            </a:extLst>
          </p:cNvPr>
          <p:cNvSpPr txBox="1"/>
          <p:nvPr/>
        </p:nvSpPr>
        <p:spPr>
          <a:xfrm>
            <a:off x="7908651" y="179951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N(v)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9BD14BF-6DA4-4C4A-BF78-9533B5C58E82}"/>
              </a:ext>
            </a:extLst>
          </p:cNvPr>
          <p:cNvSpPr txBox="1"/>
          <p:nvPr/>
        </p:nvSpPr>
        <p:spPr>
          <a:xfrm>
            <a:off x="7000973" y="939075"/>
            <a:ext cx="1815392" cy="43088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endParaRPr lang="de-DE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A920FCE1-9F92-334A-80DB-947683A4E7A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221946" y="2244901"/>
            <a:ext cx="686705" cy="43193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486011B-6767-9240-975B-1B59CCCB5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33732"/>
            <a:ext cx="5858086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“Upper Confidence Bound for Trees”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s(v)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state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represented by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incoming action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Q(v)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total simulation reward of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number of times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has been visited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Add. data structures possible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N(a)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sp>
        <p:nvSpPr>
          <p:cNvPr id="23" name="Datumsplatzhalter 5">
            <a:extLst>
              <a:ext uri="{FF2B5EF4-FFF2-40B4-BE49-F238E27FC236}">
                <a16:creationId xmlns:a16="http://schemas.microsoft.com/office/drawing/2014/main" id="{EC9859AC-93A1-3F40-B4AD-04F21B63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14.08.20</a:t>
            </a:r>
          </a:p>
        </p:txBody>
      </p:sp>
    </p:spTree>
    <p:extLst>
      <p:ext uri="{BB962C8B-B14F-4D97-AF65-F5344CB8AC3E}">
        <p14:creationId xmlns:p14="http://schemas.microsoft.com/office/powerpoint/2010/main" val="120549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UCT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9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Systems - Simon Schwarz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676A394-F5D5-144A-8181-B816CD901860}"/>
                  </a:ext>
                </a:extLst>
              </p:cNvPr>
              <p:cNvSpPr txBox="1"/>
              <p:nvPr/>
            </p:nvSpPr>
            <p:spPr>
              <a:xfrm>
                <a:off x="2203241" y="2234148"/>
                <a:ext cx="4737515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𝑈𝐶𝑇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676A394-F5D5-144A-8181-B816CD90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241" y="2234148"/>
                <a:ext cx="4737515" cy="1091196"/>
              </a:xfrm>
              <a:prstGeom prst="rect">
                <a:avLst/>
              </a:prstGeom>
              <a:blipFill>
                <a:blip r:embed="rId3"/>
                <a:stretch>
                  <a:fillRect l="-800" r="-16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C2D9E399-3CB1-944D-AA2F-054F65A10196}"/>
              </a:ext>
            </a:extLst>
          </p:cNvPr>
          <p:cNvSpPr txBox="1"/>
          <p:nvPr/>
        </p:nvSpPr>
        <p:spPr>
          <a:xfrm>
            <a:off x="1603916" y="988652"/>
            <a:ext cx="3159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Exploitation</a:t>
            </a:r>
            <a:r>
              <a:rPr lang="de-DE" sz="20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follow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paths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deemed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valuable</a:t>
            </a:r>
            <a:endParaRPr lang="de-DE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DC3499A-6E8E-4F47-89AC-8811645B4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351" y="4080244"/>
            <a:ext cx="4737514" cy="273957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Pick next: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Transfer: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Multi-Armed-Bandits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E8279E6-CE95-B248-AE39-211B9877439B}"/>
              </a:ext>
            </a:extLst>
          </p:cNvPr>
          <p:cNvSpPr txBox="1"/>
          <p:nvPr/>
        </p:nvSpPr>
        <p:spPr>
          <a:xfrm>
            <a:off x="5355696" y="976647"/>
            <a:ext cx="3159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Exploration 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</a:t>
            </a:r>
            <a:r>
              <a:rPr lang="de-DE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paths</a:t>
            </a:r>
            <a:endParaRPr lang="de-DE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0F60970-F0FC-7942-913A-57AF14F6FDAE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3183743" y="1696538"/>
            <a:ext cx="765259" cy="71150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B074D17-7EC4-3848-B6D0-463004A6B888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229978" y="1684533"/>
            <a:ext cx="705545" cy="5496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D92E8ED-82CF-404B-AB65-EF8BA204B009}"/>
                  </a:ext>
                </a:extLst>
              </p:cNvPr>
              <p:cNvSpPr txBox="1"/>
              <p:nvPr/>
            </p:nvSpPr>
            <p:spPr>
              <a:xfrm>
                <a:off x="1945938" y="4082871"/>
                <a:ext cx="3401636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 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𝑐h𝑖𝑙𝑑𝑟𝑒𝑛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𝑈𝐶𝑇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D92E8ED-82CF-404B-AB65-EF8BA204B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938" y="4082871"/>
                <a:ext cx="3401636" cy="560410"/>
              </a:xfrm>
              <a:prstGeom prst="rect">
                <a:avLst/>
              </a:prstGeom>
              <a:blipFill>
                <a:blip r:embed="rId4"/>
                <a:stretch>
                  <a:fillRect l="-372" t="-2174" r="-2602" b="-260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52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1058</Words>
  <Application>Microsoft Macintosh PowerPoint</Application>
  <PresentationFormat>Bildschirmpräsentation (4:3)</PresentationFormat>
  <Paragraphs>248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Helvetica Neue</vt:lpstr>
      <vt:lpstr>Office</vt:lpstr>
      <vt:lpstr>A Survey of Monte Carlo Tree Search Methods</vt:lpstr>
      <vt:lpstr>Outline</vt:lpstr>
      <vt:lpstr>Introduction</vt:lpstr>
      <vt:lpstr>MCTS in Tic-Tac-Toe</vt:lpstr>
      <vt:lpstr>MCTS in Tic-Tac-Toe</vt:lpstr>
      <vt:lpstr>MCTS in Tic-Tac-Toe</vt:lpstr>
      <vt:lpstr>MCTS - Variations</vt:lpstr>
      <vt:lpstr>UCT</vt:lpstr>
      <vt:lpstr>UCT</vt:lpstr>
      <vt:lpstr>AMAF</vt:lpstr>
      <vt:lpstr>AMAF</vt:lpstr>
      <vt:lpstr>Loss Avoidance</vt:lpstr>
      <vt:lpstr>Novelty-based Pruning</vt:lpstr>
      <vt:lpstr>Novelty-based Pruning</vt:lpstr>
      <vt:lpstr>Novelty-based Pruning</vt:lpstr>
      <vt:lpstr>Knowledge-based Evaluations</vt:lpstr>
      <vt:lpstr>Use Case: AlphaGo</vt:lpstr>
      <vt:lpstr>Use Case: AlphaGo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a Permanent Revolution in Internet Architecture</dc:title>
  <dc:creator>Simon Schwarz</dc:creator>
  <cp:lastModifiedBy>Schwarz, Simon</cp:lastModifiedBy>
  <cp:revision>1189</cp:revision>
  <dcterms:created xsi:type="dcterms:W3CDTF">2019-10-26T08:27:43Z</dcterms:created>
  <dcterms:modified xsi:type="dcterms:W3CDTF">2020-08-02T08:55:53Z</dcterms:modified>
</cp:coreProperties>
</file>